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6" r:id="rId6"/>
    <p:sldId id="299" r:id="rId7"/>
    <p:sldId id="315" r:id="rId8"/>
    <p:sldId id="322" r:id="rId9"/>
    <p:sldId id="316" r:id="rId10"/>
    <p:sldId id="317" r:id="rId11"/>
    <p:sldId id="318" r:id="rId12"/>
    <p:sldId id="319" r:id="rId13"/>
    <p:sldId id="320" r:id="rId14"/>
    <p:sldId id="321" r:id="rId15"/>
    <p:sldId id="284" r:id="rId16"/>
    <p:sldId id="323" r:id="rId17"/>
    <p:sldId id="310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593"/>
    <a:srgbClr val="595460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358D2-7920-4E04-8D77-1DEAD610C05D}" v="278" dt="2024-06-10T09:29:12.28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Andrea" userId="e971995d-c952-456b-bf36-9e75073d74de" providerId="ADAL" clId="{36C358D2-7920-4E04-8D77-1DEAD610C05D}"/>
    <pc:docChg chg="modSld">
      <pc:chgData name="Graf Andrea" userId="e971995d-c952-456b-bf36-9e75073d74de" providerId="ADAL" clId="{36C358D2-7920-4E04-8D77-1DEAD610C05D}" dt="2024-06-10T09:29:12.285" v="279" actId="20577"/>
      <pc:docMkLst>
        <pc:docMk/>
      </pc:docMkLst>
      <pc:sldChg chg="modSp mod modAnim">
        <pc:chgData name="Graf Andrea" userId="e971995d-c952-456b-bf36-9e75073d74de" providerId="ADAL" clId="{36C358D2-7920-4E04-8D77-1DEAD610C05D}" dt="2024-06-10T09:18:19.298" v="50" actId="20577"/>
        <pc:sldMkLst>
          <pc:docMk/>
          <pc:sldMk cId="3318299500" sldId="266"/>
        </pc:sldMkLst>
        <pc:spChg chg="mod">
          <ac:chgData name="Graf Andrea" userId="e971995d-c952-456b-bf36-9e75073d74de" providerId="ADAL" clId="{36C358D2-7920-4E04-8D77-1DEAD610C05D}" dt="2024-06-10T09:18:19.298" v="50" actId="20577"/>
          <ac:spMkLst>
            <pc:docMk/>
            <pc:sldMk cId="3318299500" sldId="266"/>
            <ac:spMk id="2" creationId="{CFB66F44-8C22-638C-34CD-A4BF363DA6CA}"/>
          </ac:spMkLst>
        </pc:spChg>
      </pc:sldChg>
      <pc:sldChg chg="modSp mod modAnim">
        <pc:chgData name="Graf Andrea" userId="e971995d-c952-456b-bf36-9e75073d74de" providerId="ADAL" clId="{36C358D2-7920-4E04-8D77-1DEAD610C05D}" dt="2024-06-10T09:29:12.285" v="279" actId="20577"/>
        <pc:sldMkLst>
          <pc:docMk/>
          <pc:sldMk cId="2819500429" sldId="310"/>
        </pc:sldMkLst>
        <pc:spChg chg="mod">
          <ac:chgData name="Graf Andrea" userId="e971995d-c952-456b-bf36-9e75073d74de" providerId="ADAL" clId="{36C358D2-7920-4E04-8D77-1DEAD610C05D}" dt="2024-06-10T09:29:12.285" v="279" actId="20577"/>
          <ac:spMkLst>
            <pc:docMk/>
            <pc:sldMk cId="2819500429" sldId="310"/>
            <ac:spMk id="9" creationId="{957A8109-BBBF-407C-81F8-08088ED996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8/23/2024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1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8/23/2024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‹N°›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8/23/2024</a:t>
            </a:fld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  <p:transition spd="med">
    <p:pull dir="r"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8/23/2024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  <p:transition spd="med">
    <p:pull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8/23/2024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transition spd="med">
    <p:pull dir="r"/>
  </p:transition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  <p:transition spd="med">
    <p:pull dir="r"/>
  </p:transition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  <p:transition spd="med">
    <p:pull dir="r"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8/23/2024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  <p:transition spd="med">
    <p:pull dir="r"/>
  </p:transition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  <p:transition spd="med">
    <p:pull dir="r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transition spd="med">
    <p:pull dir="r"/>
  </p:transition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  <p:transition spd="med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150E1EA-44FA-4D89-855F-C0B34F87238D}" type="datetime1">
              <a:rPr lang="en-US" smtClean="0"/>
              <a:pPr/>
              <a:t>8/23/2024</a:t>
            </a:fld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  <p:transition spd="med"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AE613A3-7427-4A9A-9B2A-23B005FA5F48}" type="datetime1">
              <a:rPr lang="en-US" smtClean="0"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ransition spd="med">
    <p:pull dir="r"/>
  </p:transition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8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376" y="885825"/>
            <a:ext cx="5686424" cy="2457450"/>
          </a:xfr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PDG Groupe 9</a:t>
            </a:r>
            <a:b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cap="none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décheteries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197" y="3627046"/>
            <a:ext cx="4985065" cy="2857730"/>
          </a:xfrm>
        </p:spPr>
        <p:txBody>
          <a:bodyPr vert="horz" lIns="109728" tIns="109728" rIns="109728" b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Présenté par :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Ferrara Justin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Graf Andrea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Hussain Lucas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Ramos Dylan</a:t>
            </a: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 l="8500" r="47750"/>
          <a:stretch/>
        </p:blipFill>
        <p:spPr>
          <a:xfrm>
            <a:off x="6858000" y="0"/>
            <a:ext cx="5334000" cy="6858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23">
            <a:extLst>
              <a:ext uri="{FF2B5EF4-FFF2-40B4-BE49-F238E27FC236}">
                <a16:creationId xmlns:a16="http://schemas.microsoft.com/office/drawing/2014/main" id="{52E274E0-380E-C21C-748B-978B2F82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0800"/>
            <a:ext cx="979879" cy="457200"/>
          </a:xfrm>
        </p:spPr>
        <p:txBody>
          <a:bodyPr vert="horz" lIns="109728" tIns="109728" rIns="109728" bIns="91440" rtlCol="0" anchor="b"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36EE98E1-6BAE-B0E0-7687-09470E61E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384" y="630331"/>
            <a:ext cx="3159592" cy="3159592"/>
          </a:xfrm>
          <a:prstGeom prst="ellipse">
            <a:avLst/>
          </a:prstGeom>
          <a:ln w="63500" cap="rnd">
            <a:solidFill>
              <a:srgbClr val="595460"/>
            </a:solidFill>
          </a:ln>
          <a:effectLst>
            <a:outerShdw blurRad="419100" dist="292100" dir="5400000" sx="44000" sy="44000" rotWithShape="0">
              <a:srgbClr val="000000">
                <a:alpha val="57000"/>
              </a:srgbClr>
            </a:outerShdw>
            <a:softEdge rad="1270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3" y="1398796"/>
            <a:ext cx="7569633" cy="46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4201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4" y="1398796"/>
            <a:ext cx="7569631" cy="46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75443"/>
      </p:ext>
    </p:extLst>
  </p:cSld>
  <p:clrMapOvr>
    <a:masterClrMapping/>
  </p:clrMapOvr>
  <p:transition spd="med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81"/>
                    </a14:imgEffect>
                    <a14:imgEffect>
                      <a14:saturation sat="122000"/>
                    </a14:imgEffect>
                  </a14:imgLayer>
                </a14:imgProps>
              </a:ext>
            </a:extLst>
          </a:blip>
          <a:srcRect l="25512"/>
          <a:stretch/>
        </p:blipFill>
        <p:spPr>
          <a:xfrm>
            <a:off x="-1726" y="0"/>
            <a:ext cx="12192000" cy="6858000"/>
          </a:xfrm>
        </p:spPr>
      </p:pic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41">
            <a:extLst>
              <a:ext uri="{FF2B5EF4-FFF2-40B4-BE49-F238E27FC236}">
                <a16:creationId xmlns:a16="http://schemas.microsoft.com/office/drawing/2014/main" id="{71FA3A35-8A5C-DD96-9B54-D38310B1D540}"/>
              </a:ext>
            </a:extLst>
          </p:cNvPr>
          <p:cNvSpPr txBox="1">
            <a:spLocks/>
          </p:cNvSpPr>
          <p:nvPr/>
        </p:nvSpPr>
        <p:spPr>
          <a:xfrm>
            <a:off x="-1728" y="745600"/>
            <a:ext cx="4606535" cy="4286840"/>
          </a:xfrm>
          <a:prstGeom prst="rect">
            <a:avLst/>
          </a:prstGeom>
          <a:solidFill>
            <a:schemeClr val="tx2"/>
          </a:solidFill>
        </p:spPr>
        <p:txBody>
          <a:bodyPr vert="horz" lIns="109728" tIns="109728" rIns="109728" bIns="91440" rtlCol="0" anchor="ctr">
            <a:normAutofit/>
          </a:bodyPr>
          <a:lstStyle>
            <a:lvl1pPr marL="36576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7" y="819150"/>
            <a:ext cx="4535628" cy="52197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algn="ctr"/>
            <a: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ACCDBA-196A-2EE1-29C0-EC305532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242685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p:transition spd="med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Choix techniques</a:t>
            </a:r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F0654BAE-00A6-911A-2C30-FA8D9D1CCBE2}"/>
              </a:ext>
            </a:extLst>
          </p:cNvPr>
          <p:cNvSpPr txBox="1">
            <a:spLocks/>
          </p:cNvSpPr>
          <p:nvPr/>
        </p:nvSpPr>
        <p:spPr>
          <a:xfrm>
            <a:off x="8728864" y="3767467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E7913CDF-018D-D3EF-8141-E04724E3BDCC}"/>
              </a:ext>
            </a:extLst>
          </p:cNvPr>
          <p:cNvSpPr txBox="1">
            <a:spLocks/>
          </p:cNvSpPr>
          <p:nvPr/>
        </p:nvSpPr>
        <p:spPr>
          <a:xfrm>
            <a:off x="8728864" y="4465660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Front-end</a:t>
            </a:r>
            <a:endParaRPr lang="fr-CH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7FCBAA9-9475-FB42-45DB-3FCD24E9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538" y="3801811"/>
            <a:ext cx="877982" cy="763462"/>
          </a:xfrm>
          <a:prstGeom prst="rect">
            <a:avLst/>
          </a:prstGeom>
        </p:spPr>
      </p:pic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66D28C85-EAA8-0343-6387-FDB9714152D0}"/>
              </a:ext>
            </a:extLst>
          </p:cNvPr>
          <p:cNvSpPr txBox="1">
            <a:spLocks/>
          </p:cNvSpPr>
          <p:nvPr/>
        </p:nvSpPr>
        <p:spPr>
          <a:xfrm>
            <a:off x="2287016" y="4381600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NodeJS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A4CD200-0D9E-BE70-A11D-D4A1BB9C8674}"/>
              </a:ext>
            </a:extLst>
          </p:cNvPr>
          <p:cNvSpPr txBox="1">
            <a:spLocks/>
          </p:cNvSpPr>
          <p:nvPr/>
        </p:nvSpPr>
        <p:spPr>
          <a:xfrm>
            <a:off x="2287016" y="5074144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defPPr>
              <a:defRPr lang="en-US"/>
            </a:defPPr>
            <a:lvl1pPr marL="283464" indent="-283464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2000" b="0" spc="150" baseline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-32004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-32004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-32004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2024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>
                <a:solidFill>
                  <a:schemeClr val="accent1">
                    <a:lumMod val="75000"/>
                  </a:schemeClr>
                </a:solidFill>
              </a:defRPr>
            </a:lvl6pPr>
            <a:lvl7pPr marL="224028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>
                <a:solidFill>
                  <a:schemeClr val="accent1">
                    <a:lumMod val="75000"/>
                  </a:schemeClr>
                </a:solidFill>
              </a:defRPr>
            </a:lvl7pPr>
            <a:lvl8pPr marL="256032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>
                <a:solidFill>
                  <a:schemeClr val="accent1">
                    <a:lumMod val="75000"/>
                  </a:schemeClr>
                </a:solidFill>
              </a:defRPr>
            </a:lvl8pPr>
            <a:lvl9pPr marL="288036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>
                <a:solidFill>
                  <a:schemeClr val="accent1">
                    <a:lumMod val="75000"/>
                  </a:schemeClr>
                </a:solidFill>
              </a:defRPr>
            </a:lvl9pPr>
          </a:lstStyle>
          <a:p>
            <a:r>
              <a:rPr lang="fr-CH" dirty="0" err="1"/>
              <a:t>Back-end</a:t>
            </a:r>
            <a:endParaRPr lang="fr-CH" dirty="0"/>
          </a:p>
        </p:txBody>
      </p:sp>
      <p:pic>
        <p:nvPicPr>
          <p:cNvPr id="10" name="Image 9" descr="Une image contenant capture d’écran, Caractère coloré, cercle, conception&#10;&#10;Description générée automatiquement">
            <a:extLst>
              <a:ext uri="{FF2B5EF4-FFF2-40B4-BE49-F238E27FC236}">
                <a16:creationId xmlns:a16="http://schemas.microsoft.com/office/drawing/2014/main" id="{279FDA05-AF95-65C5-6EEA-E55178D5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3" y="4381600"/>
            <a:ext cx="760787" cy="760787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BBCC457B-A37F-9862-A754-3515735F3648}"/>
              </a:ext>
            </a:extLst>
          </p:cNvPr>
          <p:cNvSpPr txBox="1">
            <a:spLocks/>
          </p:cNvSpPr>
          <p:nvPr/>
        </p:nvSpPr>
        <p:spPr>
          <a:xfrm>
            <a:off x="698251" y="1895389"/>
            <a:ext cx="3519028" cy="577798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Postgres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4BF974CF-3E1A-4069-AD2F-E5AD89CDE711}"/>
              </a:ext>
            </a:extLst>
          </p:cNvPr>
          <p:cNvSpPr txBox="1">
            <a:spLocks/>
          </p:cNvSpPr>
          <p:nvPr/>
        </p:nvSpPr>
        <p:spPr>
          <a:xfrm>
            <a:off x="698251" y="2535168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données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4DED70C-D354-3D30-6A13-5E06FDBD4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41" y="1955580"/>
            <a:ext cx="720449" cy="743263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180BD711-B528-3717-6BE5-4E976F770F49}"/>
              </a:ext>
            </a:extLst>
          </p:cNvPr>
          <p:cNvSpPr txBox="1">
            <a:spLocks/>
          </p:cNvSpPr>
          <p:nvPr/>
        </p:nvSpPr>
        <p:spPr>
          <a:xfrm>
            <a:off x="5515151" y="2169937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Traefik	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6B6A188F-1E68-BC1D-B5D8-02E4BFDD88A2}"/>
              </a:ext>
            </a:extLst>
          </p:cNvPr>
          <p:cNvSpPr txBox="1">
            <a:spLocks/>
          </p:cNvSpPr>
          <p:nvPr/>
        </p:nvSpPr>
        <p:spPr>
          <a:xfrm>
            <a:off x="5515151" y="2862481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Reverse proxy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7C474100-BAA9-E84E-DBDB-54822B4C33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47010"/>
          <a:stretch/>
        </p:blipFill>
        <p:spPr>
          <a:xfrm>
            <a:off x="7005330" y="2175586"/>
            <a:ext cx="938966" cy="7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31852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68" y="537381"/>
            <a:ext cx="6172412" cy="1031927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Processus de travail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090A0CF-D5B6-46F6-9148-3018C1F68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7000"/>
                    </a14:imgEffect>
                  </a14:imgLayer>
                </a14:imgProps>
              </a:ext>
            </a:extLst>
          </a:blip>
          <a:srcRect t="17617"/>
          <a:stretch/>
        </p:blipFill>
        <p:spPr>
          <a:xfrm>
            <a:off x="-1" y="0"/>
            <a:ext cx="4613544" cy="224931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1000"/>
                    </a14:imgEffect>
                  </a14:imgLayer>
                </a14:imgProps>
              </a:ext>
            </a:extLst>
          </a:blip>
          <a:srcRect t="27425"/>
          <a:stretch/>
        </p:blipFill>
        <p:spPr>
          <a:xfrm>
            <a:off x="-1" y="2311339"/>
            <a:ext cx="4613544" cy="224152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3908DB8-E92A-433D-BC79-CFD872B072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4613572"/>
            <a:ext cx="4613544" cy="224152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735744"/>
            <a:ext cx="6408171" cy="443137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Travail en pair </a:t>
            </a:r>
            <a:r>
              <a:rPr lang="fr-CH" sz="24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</a:t>
            </a: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fr-FR" sz="22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Tests avant le code (Test-First </a:t>
            </a:r>
            <a:r>
              <a:rPr lang="fr-FR" sz="22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lang="fr-FR" sz="22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fr-FR" sz="22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Répartition des tâches</a:t>
            </a:r>
          </a:p>
          <a:p>
            <a:pPr marL="2205990" lvl="5" indent="-285750">
              <a:lnSpc>
                <a:spcPct val="150000"/>
              </a:lnSpc>
              <a:buChar char="•"/>
            </a:pPr>
            <a:endParaRPr lang="fr-CH" sz="22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500429"/>
      </p:ext>
    </p:extLst>
  </p:cSld>
  <p:clrMapOvr>
    <a:masterClrMapping/>
  </p:clrMapOvr>
  <p:transition spd="med"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9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67712" y="3461002"/>
            <a:ext cx="5728215" cy="3396997"/>
          </a:xfr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86DA62-668D-1267-BEBA-59F47AF30C3C}"/>
              </a:ext>
            </a:extLst>
          </p:cNvPr>
          <p:cNvSpPr txBox="1">
            <a:spLocks/>
          </p:cNvSpPr>
          <p:nvPr/>
        </p:nvSpPr>
        <p:spPr>
          <a:xfrm>
            <a:off x="1076325" y="923924"/>
            <a:ext cx="5719601" cy="247306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MERCI POUR</a:t>
            </a:r>
            <a:b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VOTRE ATTENTION</a:t>
            </a:r>
            <a:endParaRPr lang="en-US" b="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047932"/>
            <a:ext cx="6623040" cy="791861"/>
          </a:xfrm>
        </p:spPr>
        <p:txBody>
          <a:bodyPr>
            <a:no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94000"/>
                    </a14:imgEffect>
                  </a14:imgLayer>
                </a14:imgProps>
              </a:ext>
            </a:extLst>
          </a:blip>
          <a:srcRect l="4694" r="8386"/>
          <a:stretch/>
        </p:blipFill>
        <p:spPr>
          <a:xfrm>
            <a:off x="8200136" y="1085431"/>
            <a:ext cx="3991864" cy="5037857"/>
          </a:xfr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CFB66F44-8C22-638C-34CD-A4BF363DA6CA}"/>
              </a:ext>
            </a:extLst>
          </p:cNvPr>
          <p:cNvSpPr txBox="1">
            <a:spLocks/>
          </p:cNvSpPr>
          <p:nvPr/>
        </p:nvSpPr>
        <p:spPr>
          <a:xfrm>
            <a:off x="787178" y="2005527"/>
            <a:ext cx="6457717" cy="3970276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Choix techniques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Processus de travail</a:t>
            </a: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915" y="673308"/>
            <a:ext cx="6457717" cy="1580890"/>
          </a:xfrm>
        </p:spPr>
        <p:txBody>
          <a:bodyPr>
            <a:norm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4613548" cy="339699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918" y="2254198"/>
            <a:ext cx="6457717" cy="405516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des déchèteries de Suisse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Système décentralisé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Efficacité opérationnelle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Intégrité des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/>
          <a:p>
            <a:r>
              <a:rPr lang="en-US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Déchets - Commune de Penthaz - Site officiel de la commune de Penthaz -  District du Gros-de-Vaud - Vaud - Suisse">
            <a:extLst>
              <a:ext uri="{FF2B5EF4-FFF2-40B4-BE49-F238E27FC236}">
                <a16:creationId xmlns:a16="http://schemas.microsoft.com/office/drawing/2014/main" id="{494452D4-F9AF-5AAB-C4FB-5B5C299FA62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7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7" name="Image 6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B83575AE-FC59-D3C1-FB7C-CA1C8B91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660252"/>
            <a:ext cx="9172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7844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3" name="Image 2" descr="Une image contenant diagramme, texte, capture d’écran, ligne&#10;&#10;Description générée automatiquement">
            <a:extLst>
              <a:ext uri="{FF2B5EF4-FFF2-40B4-BE49-F238E27FC236}">
                <a16:creationId xmlns:a16="http://schemas.microsoft.com/office/drawing/2014/main" id="{17C3855B-0F80-49AD-169C-24151CB2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50715"/>
            <a:ext cx="71628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1373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texte, capture d’écran, ordinateur, Système d’exploitation&#10;&#10;Description générée automatiquement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82" y="1398796"/>
            <a:ext cx="7569636" cy="46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9201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2" y="1398796"/>
            <a:ext cx="7569635" cy="46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58383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2" y="1398796"/>
            <a:ext cx="7569635" cy="46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50542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3" y="1398796"/>
            <a:ext cx="7569633" cy="46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96940"/>
      </p:ext>
    </p:extLst>
  </p:cSld>
  <p:clrMapOvr>
    <a:masterClrMapping/>
  </p:clrMapOvr>
  <p:transition spd="med">
    <p:pull dir="r"/>
  </p:transition>
</p:sld>
</file>

<file path=ppt/theme/theme1.xml><?xml version="1.0" encoding="utf-8"?>
<a:theme xmlns:a="http://schemas.openxmlformats.org/drawingml/2006/main" name="ShojiVTI">
  <a:themeElements>
    <a:clrScheme name="Personnalisé 2">
      <a:dk1>
        <a:sysClr val="windowText" lastClr="000000"/>
      </a:dk1>
      <a:lt1>
        <a:srgbClr val="FFFFFF"/>
      </a:lt1>
      <a:dk2>
        <a:srgbClr val="595460"/>
      </a:dk2>
      <a:lt2>
        <a:srgbClr val="FFFFFF"/>
      </a:lt2>
      <a:accent1>
        <a:srgbClr val="1A8B31"/>
      </a:accent1>
      <a:accent2>
        <a:srgbClr val="024593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 design" id="{8DF40F11-961C-40C1-B57E-2C85D77BE8AB}" vid="{190CBECE-7035-4069-999B-A1AE92AB27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Props1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2330D6-F005-4F15-8FBA-5049BFF09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B374A7-2E79-4FEF-822D-2492B9AD907B}">
  <ds:schemaRefs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{D90540DA-694F-4295-B41A-C2B0D2B79834}tf56000440_win32</Template>
  <TotalTime>465</TotalTime>
  <Words>126</Words>
  <Application>Microsoft Office PowerPoint</Application>
  <PresentationFormat>Grand écran</PresentationFormat>
  <Paragraphs>61</Paragraphs>
  <Slides>15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Meiryo</vt:lpstr>
      <vt:lpstr>Arial</vt:lpstr>
      <vt:lpstr>Calibri</vt:lpstr>
      <vt:lpstr>Corbel</vt:lpstr>
      <vt:lpstr>ShojiVTI</vt:lpstr>
      <vt:lpstr>PDG Groupe 9 Gestion de décheteries</vt:lpstr>
      <vt:lpstr>Sommaire</vt:lpstr>
      <vt:lpstr>Description du projet</vt:lpstr>
      <vt:lpstr>Architecture</vt:lpstr>
      <vt:lpstr>Architecture</vt:lpstr>
      <vt:lpstr>Mockups</vt:lpstr>
      <vt:lpstr>Mockups</vt:lpstr>
      <vt:lpstr>Mockups</vt:lpstr>
      <vt:lpstr>Mockups</vt:lpstr>
      <vt:lpstr>Mockups</vt:lpstr>
      <vt:lpstr>Mockups</vt:lpstr>
      <vt:lpstr>Landing page</vt:lpstr>
      <vt:lpstr>Choix techniques</vt:lpstr>
      <vt:lpstr>Processus de travail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PROJET-BDR Gestion de décheteries</dc:title>
  <dc:creator>Hussain Lucas</dc:creator>
  <cp:lastModifiedBy>Oliveira Ramos Dylan José</cp:lastModifiedBy>
  <cp:revision>23</cp:revision>
  <dcterms:created xsi:type="dcterms:W3CDTF">2024-01-15T13:32:23Z</dcterms:created>
  <dcterms:modified xsi:type="dcterms:W3CDTF">2024-08-23T08:58:30Z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